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7383AE2-823C-44B6-B741-4CD581F3D5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615268-0E88-422F-94DD-6380C6CC9A32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Bacterial growth and bacterial genetic</a:t>
            </a:r>
            <a:r>
              <a:rPr lang="en-US" sz="3200" dirty="0" smtClean="0">
                <a:latin typeface="Berlin Sans FB" pitchFamily="34" charset="0"/>
              </a:rPr>
              <a:t/>
            </a:r>
            <a:br>
              <a:rPr lang="en-US" sz="3200" dirty="0" smtClean="0">
                <a:latin typeface="Berlin Sans FB" pitchFamily="34" charset="0"/>
              </a:rPr>
            </a:br>
            <a:r>
              <a:rPr lang="en-US" sz="3200" dirty="0" smtClean="0">
                <a:latin typeface="Berlin Sans FB" pitchFamily="34" charset="0"/>
              </a:rPr>
              <a:t>Lecture </a:t>
            </a:r>
            <a:r>
              <a:rPr lang="en-US" sz="3200" dirty="0" smtClean="0">
                <a:latin typeface="Berlin Sans FB" pitchFamily="34" charset="0"/>
              </a:rPr>
              <a:t>6</a:t>
            </a:r>
            <a:endParaRPr lang="ar-IQ" sz="3200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/>
          </a:bodyPr>
          <a:lstStyle/>
          <a:p>
            <a:pPr lvl="0" rtl="0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Munira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Ch.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Ismaeel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rtl="0"/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Ass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 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Israa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AJ Ibrahim</a:t>
            </a:r>
            <a:endParaRPr lang="ar-IQ" dirty="0">
              <a:solidFill>
                <a:prstClr val="black"/>
              </a:solidFill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2334" y="2564904"/>
            <a:ext cx="8229600" cy="388843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The particular nucleotide sequence spells out the “genetic code” that provides information for the synthesis of new DNA (DNA replication necessary for cell division) and for the synthesis of proteins.</a:t>
            </a:r>
          </a:p>
          <a:p>
            <a:pPr algn="l" rtl="0"/>
            <a:r>
              <a:rPr lang="en-US" dirty="0" smtClean="0"/>
              <a:t>A typical prokaryotic cell contains a single circular chromosome.  Bacteria may also have a small, circular piece of </a:t>
            </a:r>
            <a:r>
              <a:rPr lang="en-US" dirty="0" err="1" smtClean="0"/>
              <a:t>extrachromosomal</a:t>
            </a:r>
            <a:r>
              <a:rPr lang="en-US" dirty="0" smtClean="0"/>
              <a:t> DNA called a plasmid.  Human body cells, examples of eukaryotic cells, have 46 linear chromosomes.</a:t>
            </a:r>
          </a:p>
          <a:p>
            <a:pPr algn="l" rtl="0"/>
            <a:r>
              <a:rPr lang="en-US" dirty="0" smtClean="0"/>
              <a:t> A gene, the basic unit of heredity, is a liner sequence of DNA nucleotides that form a functional unit of the chromosome or plasmid.  All information for the structure and function of an organism is coded in its genes.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873871" cy="204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1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3096344" cy="4853136"/>
          </a:xfrm>
        </p:spPr>
        <p:txBody>
          <a:bodyPr>
            <a:normAutofit/>
          </a:bodyPr>
          <a:lstStyle/>
          <a:p>
            <a:pPr marL="457200" algn="ctr" rtl="0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DNA are macromolecule, strands of nucleotides. The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nucleotide consist of  nitrogenous base,  </a:t>
            </a: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deoxyribose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and phosphate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61" y="1124744"/>
            <a:ext cx="4345963" cy="472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92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506487"/>
          </a:xfrm>
        </p:spPr>
        <p:txBody>
          <a:bodyPr>
            <a:noAutofit/>
          </a:bodyPr>
          <a:lstStyle/>
          <a:p>
            <a:r>
              <a:rPr lang="en-US" sz="2800" dirty="0" smtClean="0"/>
              <a:t>Bacterial growth and bacterial genetic        </a:t>
            </a:r>
            <a:r>
              <a:rPr lang="en-US" sz="2000" dirty="0" err="1" smtClean="0"/>
              <a:t>Lec</a:t>
            </a:r>
            <a:r>
              <a:rPr lang="en-US" sz="2000" dirty="0" smtClean="0"/>
              <a:t>. 6</a:t>
            </a:r>
            <a:endParaRPr lang="ar-IQ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40" y="2780928"/>
            <a:ext cx="48768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5157192"/>
            <a:ext cx="8060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Prof. Dr. </a:t>
            </a:r>
            <a:r>
              <a:rPr lang="en-US" b="1" dirty="0" err="1"/>
              <a:t>Munira</a:t>
            </a:r>
            <a:r>
              <a:rPr lang="en-US" b="1" dirty="0"/>
              <a:t> Ch. </a:t>
            </a:r>
            <a:r>
              <a:rPr lang="en-US" b="1" dirty="0" err="1"/>
              <a:t>Ismaeel</a:t>
            </a:r>
            <a:r>
              <a:rPr lang="en-US" b="1" dirty="0"/>
              <a:t>  and Ass. Prof. Dr. </a:t>
            </a:r>
            <a:r>
              <a:rPr lang="en-US" b="1" dirty="0" err="1"/>
              <a:t>Israa</a:t>
            </a:r>
            <a:r>
              <a:rPr lang="en-US" b="1" dirty="0"/>
              <a:t> AJ Ibrahim</a:t>
            </a:r>
          </a:p>
        </p:txBody>
      </p:sp>
    </p:spTree>
    <p:extLst>
      <p:ext uri="{BB962C8B-B14F-4D97-AF65-F5344CB8AC3E}">
        <p14:creationId xmlns:p14="http://schemas.microsoft.com/office/powerpoint/2010/main" val="299081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Growth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Microbial Growth is defined as the increase in the number of cells, which occurs by cell division.</a:t>
            </a:r>
          </a:p>
          <a:p>
            <a:pPr algn="l" rtl="0"/>
            <a:r>
              <a:rPr lang="en-US" dirty="0" smtClean="0"/>
              <a:t>Two Types of Asexual Reproduction in Microbes:</a:t>
            </a:r>
          </a:p>
          <a:p>
            <a:pPr marL="0" indent="0" algn="l" rtl="0">
              <a:buNone/>
            </a:pPr>
            <a:r>
              <a:rPr lang="en-US" dirty="0" smtClean="0"/>
              <a:t>1)Binary Fission – (equal cell division): A cell duplicates its components and divides into two cells.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740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58" y="648358"/>
            <a:ext cx="3541616" cy="256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8821" y="848293"/>
            <a:ext cx="4572000" cy="17204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2000" dirty="0" smtClean="0">
                <a:effectLst/>
                <a:latin typeface="Times New Roman"/>
                <a:ea typeface="Times New Roman"/>
                <a:cs typeface="Arial"/>
              </a:rPr>
              <a:t>Reproduction through Binary Fission.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 One becomes two ... two becomes four ... four becomes eight This means in 8 hours, the number of bacteria will have risen to a colossal 16,777216!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892" y="3861048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 rtl="0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2) Budding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 (unequal cell division) - A few bacteria and some eukaryotes (including yeasts) may also replicate by </a:t>
            </a: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budding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, forming a bubble-like growth that enlarges and separates from the parent cell.  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59425"/>
            <a:ext cx="3140490" cy="208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17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Growth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Phases of Growth - A microbial lab culture typically passes through 4 distinct</a:t>
            </a:r>
            <a:r>
              <a:rPr lang="ar-IQ" dirty="0" smtClean="0"/>
              <a:t>, </a:t>
            </a:r>
            <a:r>
              <a:rPr lang="en-US" dirty="0" smtClean="0"/>
              <a:t>sequential phases of growth that form the standard bacterial growth curve. 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3964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bacterial growth curve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rtl="0">
              <a:buNone/>
            </a:pPr>
            <a:r>
              <a:rPr lang="en-US" dirty="0" smtClean="0"/>
              <a:t>1.Lag Phase - In the lag phase;</a:t>
            </a:r>
          </a:p>
          <a:p>
            <a:pPr marL="0" indent="0" algn="just" rtl="0">
              <a:buNone/>
            </a:pPr>
            <a:r>
              <a:rPr lang="en-US" dirty="0" smtClean="0"/>
              <a:t>- organisms have adapted to a growth medium.</a:t>
            </a:r>
          </a:p>
          <a:p>
            <a:pPr marL="0" indent="0" algn="just" rtl="0">
              <a:buNone/>
            </a:pPr>
            <a:r>
              <a:rPr lang="en-US" dirty="0" smtClean="0"/>
              <a:t>-  the number of cells doesn't increase.  </a:t>
            </a:r>
          </a:p>
          <a:p>
            <a:pPr marL="0" indent="0" algn="just" rtl="0">
              <a:buNone/>
            </a:pPr>
            <a:r>
              <a:rPr lang="en-US" dirty="0" smtClean="0"/>
              <a:t>- they are metabolically active.</a:t>
            </a:r>
          </a:p>
          <a:p>
            <a:pPr marL="0" indent="0" algn="just" rtl="0">
              <a:buNone/>
            </a:pPr>
            <a:r>
              <a:rPr lang="en-US" dirty="0" smtClean="0"/>
              <a:t>-  grow in size, synthesize enzymes, and incorporate molecules from medium.</a:t>
            </a:r>
          </a:p>
          <a:p>
            <a:pPr marL="0" indent="0" algn="just" rtl="0">
              <a:buNone/>
            </a:pPr>
            <a:r>
              <a:rPr lang="en-US" dirty="0" smtClean="0"/>
              <a:t>2.Log Phase (logarithmic or exponential</a:t>
            </a:r>
            <a:r>
              <a:rPr lang="ar-IQ" dirty="0" smtClean="0"/>
              <a:t> </a:t>
            </a:r>
            <a:r>
              <a:rPr lang="en-US" dirty="0" smtClean="0"/>
              <a:t>phase)</a:t>
            </a:r>
          </a:p>
          <a:p>
            <a:pPr marL="0" indent="0" algn="just" rtl="0">
              <a:buNone/>
            </a:pPr>
            <a:r>
              <a:rPr lang="en-US" dirty="0" smtClean="0"/>
              <a:t>- cell numbers increase exponentially.</a:t>
            </a:r>
          </a:p>
          <a:p>
            <a:pPr marL="0" indent="0" algn="just" rtl="0">
              <a:buNone/>
            </a:pPr>
            <a:r>
              <a:rPr lang="en-US" dirty="0" smtClean="0"/>
              <a:t>- during each generation time</a:t>
            </a:r>
            <a:r>
              <a:rPr lang="ar-IQ" dirty="0" smtClean="0"/>
              <a:t>, </a:t>
            </a:r>
            <a:r>
              <a:rPr lang="en-US" dirty="0" smtClean="0"/>
              <a:t>the number of cells in the    </a:t>
            </a:r>
          </a:p>
          <a:p>
            <a:pPr marL="0" indent="0" algn="just" rtl="0">
              <a:buNone/>
            </a:pPr>
            <a:r>
              <a:rPr lang="en-US" dirty="0" smtClean="0"/>
              <a:t>population increases by a factor of two.</a:t>
            </a:r>
          </a:p>
          <a:p>
            <a:pPr marL="0" indent="0" algn="just" rtl="0">
              <a:buNone/>
            </a:pPr>
            <a:r>
              <a:rPr lang="en-US" dirty="0" smtClean="0"/>
              <a:t>-The organisms divided at their most rapid rate.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5866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006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Con.</a:t>
            </a:r>
            <a:r>
              <a:rPr lang="ar-IQ" sz="2000" dirty="0" smtClean="0"/>
              <a:t>-</a:t>
            </a:r>
            <a:r>
              <a:rPr lang="en-US" sz="2000" dirty="0" smtClean="0"/>
              <a:t>standard bacterial growth curve</a:t>
            </a:r>
            <a:endParaRPr lang="ar-IQ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2352" y="2348880"/>
            <a:ext cx="8229600" cy="3921330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dirty="0" smtClean="0"/>
              <a:t>3.Stationary Phase – </a:t>
            </a:r>
          </a:p>
          <a:p>
            <a:pPr marL="0" indent="0" algn="l" rtl="0">
              <a:buNone/>
            </a:pPr>
            <a:r>
              <a:rPr lang="en-US" dirty="0" smtClean="0"/>
              <a:t>-Cell division decreases to a point that new cells are produced at same rate as old cell die.</a:t>
            </a:r>
          </a:p>
          <a:p>
            <a:pPr marL="0" indent="0" algn="l" rtl="0">
              <a:buNone/>
            </a:pPr>
            <a:r>
              <a:rPr lang="en-US" dirty="0" smtClean="0"/>
              <a:t>-cell become smaller and synthesize components to help them survive longer periods without growing.</a:t>
            </a:r>
          </a:p>
          <a:p>
            <a:pPr marL="0" indent="0" algn="l" rtl="0">
              <a:buNone/>
            </a:pPr>
            <a:r>
              <a:rPr lang="en-US" dirty="0" smtClean="0"/>
              <a:t>-some may even produce endospores</a:t>
            </a:r>
          </a:p>
          <a:p>
            <a:pPr marL="0" indent="0" algn="l" rtl="0">
              <a:buNone/>
            </a:pPr>
            <a:r>
              <a:rPr lang="en-US" dirty="0" smtClean="0"/>
              <a:t>-the signal to enter this phase may have to do with overcrowding (accumulation of metabolic byproducts, depletion of nutrients, etc.).</a:t>
            </a:r>
          </a:p>
          <a:p>
            <a:pPr marL="0" indent="0" algn="l" rtl="0">
              <a:buNone/>
            </a:pPr>
            <a:r>
              <a:rPr lang="en-US" dirty="0" smtClean="0"/>
              <a:t>4.Death Phase –</a:t>
            </a:r>
          </a:p>
          <a:p>
            <a:pPr marL="0" indent="0" algn="l" rtl="0">
              <a:buNone/>
            </a:pPr>
            <a:r>
              <a:rPr lang="en-US" dirty="0" smtClean="0"/>
              <a:t>-In this phase, cells begin to die out. </a:t>
            </a:r>
          </a:p>
          <a:p>
            <a:pPr marL="0" indent="0" algn="l" rtl="0">
              <a:buNone/>
            </a:pPr>
            <a:r>
              <a:rPr lang="en-US" dirty="0" smtClean="0"/>
              <a:t>- Death occurs exponentially, but at a low rate. </a:t>
            </a:r>
          </a:p>
          <a:p>
            <a:pPr marL="0" indent="0" algn="l" rtl="0">
              <a:buNone/>
            </a:pPr>
            <a:r>
              <a:rPr lang="en-US" dirty="0" smtClean="0"/>
              <a:t>-Death occurs because cell have depleted intracellular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04" y="260648"/>
            <a:ext cx="36059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4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microbial growth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Direct methods </a:t>
            </a:r>
          </a:p>
          <a:p>
            <a:pPr marL="0" indent="0" algn="l" rtl="0">
              <a:buNone/>
            </a:pPr>
            <a:r>
              <a:rPr lang="en-US" dirty="0" smtClean="0"/>
              <a:t>-Plate count</a:t>
            </a:r>
          </a:p>
          <a:p>
            <a:pPr marL="0" indent="0" algn="l" rtl="0">
              <a:buNone/>
            </a:pPr>
            <a:r>
              <a:rPr lang="en-US" dirty="0" smtClean="0"/>
              <a:t>-Filtration</a:t>
            </a:r>
          </a:p>
          <a:p>
            <a:pPr marL="0" indent="0" algn="l" rtl="0">
              <a:buNone/>
            </a:pPr>
            <a:r>
              <a:rPr lang="en-US" dirty="0" smtClean="0"/>
              <a:t>-Most probable number (MPN)</a:t>
            </a:r>
          </a:p>
          <a:p>
            <a:pPr marL="0" indent="0" algn="l" rtl="0">
              <a:buNone/>
            </a:pPr>
            <a:r>
              <a:rPr lang="en-US" dirty="0" smtClean="0"/>
              <a:t>-Direct microscopic count</a:t>
            </a:r>
          </a:p>
          <a:p>
            <a:pPr algn="l" rtl="0"/>
            <a:r>
              <a:rPr lang="en-US" dirty="0" smtClean="0"/>
              <a:t>In Direct methods</a:t>
            </a:r>
          </a:p>
          <a:p>
            <a:pPr marL="0" indent="0" algn="l" rtl="0">
              <a:buNone/>
            </a:pPr>
            <a:r>
              <a:rPr lang="en-US" dirty="0" smtClean="0"/>
              <a:t>-Turbidity</a:t>
            </a:r>
          </a:p>
          <a:p>
            <a:pPr marL="0" indent="0" algn="l" rtl="0">
              <a:buNone/>
            </a:pPr>
            <a:r>
              <a:rPr lang="en-US" dirty="0" smtClean="0"/>
              <a:t>-Metabolic activity</a:t>
            </a:r>
          </a:p>
          <a:p>
            <a:pPr marL="0" indent="0" algn="l" rtl="0">
              <a:buNone/>
            </a:pPr>
            <a:r>
              <a:rPr lang="en-US" dirty="0" smtClean="0"/>
              <a:t>-Dry weight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3340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Genetic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Genetics: science of heredity study of what genes are, how they carry information, how they are replicated, passed along, and how expression of the information determines characteristics of the organism.</a:t>
            </a:r>
          </a:p>
          <a:p>
            <a:pPr algn="l" rtl="0"/>
            <a:r>
              <a:rPr lang="en-US" dirty="0" smtClean="0"/>
              <a:t>A chromosome is circular in prokaryotes and  linear in eukaryotes.</a:t>
            </a:r>
          </a:p>
          <a:p>
            <a:pPr algn="l" rtl="0"/>
            <a:r>
              <a:rPr lang="en-US" dirty="0" smtClean="0"/>
              <a:t>Nucleic acids (DNA &amp; RNA) are made up of building blocks called nucleotides.</a:t>
            </a:r>
          </a:p>
          <a:p>
            <a:pPr algn="l" rtl="0"/>
            <a:r>
              <a:rPr lang="en-US" dirty="0" smtClean="0"/>
              <a:t>In DNA, nucleotides are arranged in a twisted double chain called a helix. 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75916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</TotalTime>
  <Words>650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Bacterial growth and bacterial genetic Lecture 6</vt:lpstr>
      <vt:lpstr>Bacterial growth and bacterial genetic        Lec. 6</vt:lpstr>
      <vt:lpstr>Microbial Growth </vt:lpstr>
      <vt:lpstr>PowerPoint Presentation</vt:lpstr>
      <vt:lpstr>Phases of Growth </vt:lpstr>
      <vt:lpstr>standard bacterial growth curve</vt:lpstr>
      <vt:lpstr>Con.-standard bacterial growth curve</vt:lpstr>
      <vt:lpstr>Measuring microbial growth </vt:lpstr>
      <vt:lpstr>Bacterial Genetic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growth and bacterial genetic             Lec. 6</dc:title>
  <dc:creator>DR.Ahmed Saker 2o1O</dc:creator>
  <cp:lastModifiedBy>Nada</cp:lastModifiedBy>
  <cp:revision>6</cp:revision>
  <dcterms:created xsi:type="dcterms:W3CDTF">2018-04-21T15:13:57Z</dcterms:created>
  <dcterms:modified xsi:type="dcterms:W3CDTF">2018-12-04T16:06:02Z</dcterms:modified>
</cp:coreProperties>
</file>